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accent2">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339404"/>
            <a:ext cx="8915399" cy="2653047"/>
          </a:xfrm>
        </p:spPr>
        <p:txBody>
          <a:bodyPr>
            <a:normAutofit/>
          </a:bodyPr>
          <a:lstStyle/>
          <a:p>
            <a:pPr algn="ctr"/>
            <a:r>
              <a:rPr lang="ar-IQ" dirty="0" smtClean="0"/>
              <a:t>التطرف</a:t>
            </a:r>
            <a:br>
              <a:rPr lang="ar-IQ" dirty="0" smtClean="0"/>
            </a:br>
            <a:r>
              <a:rPr lang="ar-IQ" dirty="0" smtClean="0"/>
              <a:t>انواعه، أسبابه ، طرق المعالجة</a:t>
            </a:r>
            <a:br>
              <a:rPr lang="ar-IQ" dirty="0" smtClean="0"/>
            </a:br>
            <a:endParaRPr lang="ar-IQ" dirty="0"/>
          </a:p>
        </p:txBody>
      </p:sp>
      <p:sp>
        <p:nvSpPr>
          <p:cNvPr id="3" name="Subtitle 2"/>
          <p:cNvSpPr>
            <a:spLocks noGrp="1"/>
          </p:cNvSpPr>
          <p:nvPr>
            <p:ph type="subTitle" idx="1"/>
          </p:nvPr>
        </p:nvSpPr>
        <p:spPr>
          <a:xfrm>
            <a:off x="2589213" y="4777379"/>
            <a:ext cx="8915399" cy="1700694"/>
          </a:xfrm>
        </p:spPr>
        <p:txBody>
          <a:bodyPr>
            <a:noAutofit/>
          </a:bodyPr>
          <a:lstStyle/>
          <a:p>
            <a:pPr algn="ctr"/>
            <a:r>
              <a:rPr lang="ar-IQ" sz="4000" b="1" dirty="0" smtClean="0">
                <a:solidFill>
                  <a:schemeClr val="accent6">
                    <a:lumMod val="75000"/>
                  </a:schemeClr>
                </a:solidFill>
                <a:latin typeface="Arial" panose="020B0604020202020204" pitchFamily="34" charset="0"/>
                <a:cs typeface="Arial" panose="020B0604020202020204" pitchFamily="34" charset="0"/>
              </a:rPr>
              <a:t>الاستاذ الدكتور</a:t>
            </a:r>
          </a:p>
          <a:p>
            <a:pPr algn="ctr"/>
            <a:r>
              <a:rPr lang="ar-IQ" sz="4000" b="1" dirty="0" smtClean="0">
                <a:solidFill>
                  <a:schemeClr val="accent6">
                    <a:lumMod val="75000"/>
                  </a:schemeClr>
                </a:solidFill>
                <a:latin typeface="Arial" panose="020B0604020202020204" pitchFamily="34" charset="0"/>
                <a:cs typeface="Arial" panose="020B0604020202020204" pitchFamily="34" charset="0"/>
              </a:rPr>
              <a:t>حاتم جاسم عزيز</a:t>
            </a:r>
            <a:endParaRPr lang="ar-IQ" sz="4000" b="1"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1814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09"/>
            <a:ext cx="9229882" cy="2866066"/>
          </a:xfrm>
        </p:spPr>
        <p:txBody>
          <a:bodyPr>
            <a:noAutofit/>
          </a:bodyPr>
          <a:lstStyle/>
          <a:p>
            <a:pPr algn="just"/>
            <a:r>
              <a:rPr lang="ar-IQ" sz="2400" b="1" dirty="0">
                <a:latin typeface="Arial" panose="020B0604020202020204" pitchFamily="34" charset="0"/>
                <a:cs typeface="Arial" panose="020B0604020202020204" pitchFamily="34" charset="0"/>
              </a:rPr>
              <a:t>التطرف، والذي يعني الغلو والتشدد لفكر أو عرق أو مذهب معين، والبعد عن الوسطية والاعتدال، والخروج عن المألوف والأعراف والعادات والتقاليد والقيم التي تحكم </a:t>
            </a:r>
            <a:r>
              <a:rPr lang="ar-IQ" sz="2400" b="1" dirty="0" smtClean="0">
                <a:latin typeface="Arial" panose="020B0604020202020204" pitchFamily="34" charset="0"/>
                <a:cs typeface="Arial" panose="020B0604020202020204" pitchFamily="34" charset="0"/>
              </a:rPr>
              <a:t>المجتمع،ويعبر </a:t>
            </a:r>
            <a:r>
              <a:rPr lang="ar-IQ" sz="2400" b="1" dirty="0">
                <a:latin typeface="Arial" panose="020B0604020202020204" pitchFamily="34" charset="0"/>
                <a:cs typeface="Arial" panose="020B0604020202020204" pitchFamily="34" charset="0"/>
              </a:rPr>
              <a:t>عن سلوك الفرد وردود أفعاله تجاه مجموعة من المواقف الإجتماعية، وهذا مبني بشكل مباشر على معتقدات الجماعة التي ينتمي إليها حيث تجده في أغلب الأحيان يعمد إلى أن ينسب الفضل والخير كله لهذه الجماعة، وبالمقابل فهو يعمد إلى إلصاق الكفر والشر والفساد وكل ما هو سيّء بكل الجماعات الأخرى والأشخاص المخالفين لمعتقداته – حتى ولو كان على علم بصلاحهم -، وهنا تكمن بؤرة الشر والمنطلق الأول للشقاقات والمنازعات بين مختلف الأطياف</a:t>
            </a:r>
            <a:r>
              <a:rPr lang="ar-IQ" sz="2400" dirty="0">
                <a:latin typeface="Arial" panose="020B0604020202020204" pitchFamily="34" charset="0"/>
                <a:cs typeface="Arial" panose="020B0604020202020204" pitchFamily="34" charset="0"/>
              </a:rPr>
              <a:t>.</a:t>
            </a:r>
            <a:endParaRPr lang="ar-IQ" sz="24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2343955" y="3760631"/>
            <a:ext cx="9478851" cy="2768958"/>
          </a:xfrm>
          <a:prstGeom prst="rect">
            <a:avLst/>
          </a:prstGeom>
        </p:spPr>
      </p:pic>
    </p:spTree>
    <p:extLst>
      <p:ext uri="{BB962C8B-B14F-4D97-AF65-F5344CB8AC3E}">
        <p14:creationId xmlns:p14="http://schemas.microsoft.com/office/powerpoint/2010/main" val="203571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9687"/>
          </a:xfrm>
        </p:spPr>
        <p:txBody>
          <a:bodyPr>
            <a:normAutofit fontScale="90000"/>
          </a:bodyPr>
          <a:lstStyle/>
          <a:p>
            <a:pPr algn="r"/>
            <a:r>
              <a:rPr lang="ar-IQ" b="1" dirty="0">
                <a:solidFill>
                  <a:srgbClr val="27658A"/>
                </a:solidFill>
                <a:latin typeface="wezifont"/>
              </a:rPr>
              <a:t>أنواع التطرف</a:t>
            </a:r>
            <a:br>
              <a:rPr lang="ar-IQ" b="1" dirty="0">
                <a:solidFill>
                  <a:srgbClr val="27658A"/>
                </a:solidFill>
                <a:latin typeface="wezifont"/>
              </a:rPr>
            </a:br>
            <a:endParaRPr lang="ar-IQ" dirty="0"/>
          </a:p>
        </p:txBody>
      </p:sp>
      <p:sp>
        <p:nvSpPr>
          <p:cNvPr id="3" name="Content Placeholder 2"/>
          <p:cNvSpPr>
            <a:spLocks noGrp="1"/>
          </p:cNvSpPr>
          <p:nvPr>
            <p:ph idx="1"/>
          </p:nvPr>
        </p:nvSpPr>
        <p:spPr>
          <a:xfrm>
            <a:off x="502276" y="1403797"/>
            <a:ext cx="11002336" cy="4507425"/>
          </a:xfrm>
        </p:spPr>
        <p:txBody>
          <a:bodyPr>
            <a:normAutofit/>
          </a:bodyPr>
          <a:lstStyle/>
          <a:p>
            <a:pPr>
              <a:buFont typeface="Arial" panose="020B0604020202020204" pitchFamily="34" charset="0"/>
              <a:buChar char="•"/>
            </a:pPr>
            <a:r>
              <a:rPr lang="ar-IQ" sz="2800" b="1" dirty="0" smtClean="0">
                <a:solidFill>
                  <a:srgbClr val="27658A"/>
                </a:solidFill>
                <a:latin typeface="lfont"/>
              </a:rPr>
              <a:t>التطرف </a:t>
            </a:r>
            <a:r>
              <a:rPr lang="ar-IQ" sz="2800" b="1" dirty="0">
                <a:solidFill>
                  <a:srgbClr val="27658A"/>
                </a:solidFill>
                <a:latin typeface="lfont"/>
              </a:rPr>
              <a:t>الديني</a:t>
            </a:r>
            <a:br>
              <a:rPr lang="ar-IQ" sz="2800" b="1" dirty="0">
                <a:solidFill>
                  <a:srgbClr val="27658A"/>
                </a:solidFill>
                <a:latin typeface="lfont"/>
              </a:rPr>
            </a:br>
            <a:r>
              <a:rPr lang="ar-IQ" sz="2800" dirty="0">
                <a:solidFill>
                  <a:srgbClr val="2D2B2B"/>
                </a:solidFill>
                <a:latin typeface="lfont"/>
              </a:rPr>
              <a:t>أي الإبتعاد عن الوسطية في الدين، سواءً بالغلو والتشدد والتعصب أو بالتسيب وعدم الالتزام بقواعد الدين الصحيحة.</a:t>
            </a:r>
          </a:p>
          <a:p>
            <a:pPr>
              <a:buFont typeface="Arial" panose="020B0604020202020204" pitchFamily="34" charset="0"/>
              <a:buChar char="•"/>
            </a:pPr>
            <a:r>
              <a:rPr lang="ar-IQ" sz="2800" b="1" dirty="0">
                <a:solidFill>
                  <a:srgbClr val="27658A"/>
                </a:solidFill>
                <a:latin typeface="lfont"/>
              </a:rPr>
              <a:t>التطرف السياسي</a:t>
            </a:r>
            <a:br>
              <a:rPr lang="ar-IQ" sz="2800" b="1" dirty="0">
                <a:solidFill>
                  <a:srgbClr val="27658A"/>
                </a:solidFill>
                <a:latin typeface="lfont"/>
              </a:rPr>
            </a:br>
            <a:r>
              <a:rPr lang="ar-IQ" sz="2800" dirty="0">
                <a:solidFill>
                  <a:srgbClr val="2D2B2B"/>
                </a:solidFill>
                <a:latin typeface="lfont"/>
              </a:rPr>
              <a:t>وذلك بالتشدد لجماعة أو حزب أو فكر سياسي معين وعدم قبول الرأي الآخر ومعاداته ومحاربته بكافة الوسائل.</a:t>
            </a:r>
          </a:p>
          <a:p>
            <a:pPr>
              <a:buFont typeface="Arial" panose="020B0604020202020204" pitchFamily="34" charset="0"/>
              <a:buChar char="•"/>
            </a:pPr>
            <a:r>
              <a:rPr lang="ar-IQ" sz="2800" b="1" dirty="0">
                <a:solidFill>
                  <a:srgbClr val="27658A"/>
                </a:solidFill>
                <a:latin typeface="lfont"/>
              </a:rPr>
              <a:t>التطرف الاجتماعي</a:t>
            </a:r>
            <a:br>
              <a:rPr lang="ar-IQ" sz="2800" b="1" dirty="0">
                <a:solidFill>
                  <a:srgbClr val="27658A"/>
                </a:solidFill>
                <a:latin typeface="lfont"/>
              </a:rPr>
            </a:br>
            <a:r>
              <a:rPr lang="ar-IQ" sz="2800" dirty="0">
                <a:solidFill>
                  <a:srgbClr val="2D2B2B"/>
                </a:solidFill>
                <a:latin typeface="lfont"/>
              </a:rPr>
              <a:t>وذلك بالخروج عن قيم المجتمع وعاداته وتقاليده بشكل يخالف المألوف ويثير الرأي العام.</a:t>
            </a:r>
          </a:p>
          <a:p>
            <a:endParaRPr lang="ar-IQ" sz="2800" dirty="0"/>
          </a:p>
        </p:txBody>
      </p:sp>
    </p:spTree>
    <p:extLst>
      <p:ext uri="{BB962C8B-B14F-4D97-AF65-F5344CB8AC3E}">
        <p14:creationId xmlns:p14="http://schemas.microsoft.com/office/powerpoint/2010/main" val="1680361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a:t>أسباب التطرف</a:t>
            </a:r>
            <a:br>
              <a:rPr lang="ar-IQ" b="1" dirty="0"/>
            </a:br>
            <a:endParaRPr lang="ar-IQ" dirty="0"/>
          </a:p>
        </p:txBody>
      </p:sp>
      <p:sp>
        <p:nvSpPr>
          <p:cNvPr id="3" name="Content Placeholder 2"/>
          <p:cNvSpPr>
            <a:spLocks noGrp="1"/>
          </p:cNvSpPr>
          <p:nvPr>
            <p:ph idx="1"/>
          </p:nvPr>
        </p:nvSpPr>
        <p:spPr>
          <a:xfrm>
            <a:off x="1493949" y="1429554"/>
            <a:ext cx="10010663" cy="4971245"/>
          </a:xfrm>
        </p:spPr>
        <p:txBody>
          <a:bodyPr/>
          <a:lstStyle/>
          <a:p>
            <a:r>
              <a:rPr lang="ar-IQ" b="1" dirty="0"/>
              <a:t>الوضع الاقتصادي:</a:t>
            </a:r>
            <a:r>
              <a:rPr lang="ar-IQ" dirty="0"/>
              <a:t> كالفقر والبطالة حيث يعتبر الوضع الاقتصادي من أهم العوامل التي تدفع الشباب إلى الانضمام للجماعات المتشددة صاحبة الفكر المتطرف، وذلك سعياً لتحسين ظروف المعيشة.</a:t>
            </a:r>
          </a:p>
          <a:p>
            <a:r>
              <a:rPr lang="ar-IQ" b="1" dirty="0"/>
              <a:t> الظلم والاضطهاد والتهميش:</a:t>
            </a:r>
            <a:r>
              <a:rPr lang="ar-IQ" dirty="0"/>
              <a:t> حيث أن التعرض للظلم وغياب العدالة الاجتماعية يؤدي تولد الحقد والكراهية لدى الفرد، والسعي للانتقام تجاه من ظلمه، مما يؤدي إلى قيامه بتصرفات غير مسؤولة ومنها اللجوء إلى العنف كوسيلة للتعبير عن رفضه للظلم الواقع عليه والاضطهاد الذي يواجه.</a:t>
            </a:r>
          </a:p>
          <a:p>
            <a:r>
              <a:rPr lang="ar-IQ" b="1" dirty="0"/>
              <a:t>التخلف والجهل:</a:t>
            </a:r>
            <a:r>
              <a:rPr lang="ar-IQ" dirty="0"/>
              <a:t> يؤدي غياب الوعي والتعليم إلى عدم القدرة على التمييز بين الصواب والخطأ، مما يعمل على سهولة الاقتناع بالفكر المتطرف والضلالي والانجراف في وحل الجماعات التي تحمل هذا الفكر.</a:t>
            </a:r>
          </a:p>
          <a:p>
            <a:r>
              <a:rPr lang="ar-IQ" b="1" dirty="0"/>
              <a:t>مشاكل اجتماعية:</a:t>
            </a:r>
            <a:r>
              <a:rPr lang="ar-IQ" dirty="0"/>
              <a:t> وخاصة المشاكل الأسرية، حيث يؤدي تفكك الأسرة وغياب الدور الفاعل لرب الأسرة إلى نشوء فكر التطرف لدى الفرد بشتى </a:t>
            </a:r>
            <a:r>
              <a:rPr lang="ar-IQ" dirty="0" smtClean="0"/>
              <a:t>أشكاله.وعليه هناك من يصنف الاسباب الى </a:t>
            </a:r>
          </a:p>
          <a:p>
            <a:pPr>
              <a:buFontTx/>
              <a:buChar char="-"/>
            </a:pPr>
            <a:r>
              <a:rPr lang="ar-IQ" dirty="0" smtClean="0"/>
              <a:t>أسباب اسرية</a:t>
            </a:r>
          </a:p>
          <a:p>
            <a:pPr>
              <a:buFontTx/>
              <a:buChar char="-"/>
            </a:pPr>
            <a:r>
              <a:rPr lang="ar-IQ" dirty="0" smtClean="0"/>
              <a:t>أسباب دينية </a:t>
            </a:r>
          </a:p>
          <a:p>
            <a:pPr>
              <a:buFontTx/>
              <a:buChar char="-"/>
            </a:pPr>
            <a:r>
              <a:rPr lang="ar-IQ" dirty="0" smtClean="0"/>
              <a:t>اسباب نفسية</a:t>
            </a:r>
          </a:p>
          <a:p>
            <a:pPr>
              <a:buFontTx/>
              <a:buChar char="-"/>
            </a:pPr>
            <a:r>
              <a:rPr lang="ar-IQ" dirty="0" smtClean="0"/>
              <a:t>أسباب أجتماعية</a:t>
            </a:r>
          </a:p>
          <a:p>
            <a:pPr marL="0" indent="0">
              <a:buNone/>
            </a:pPr>
            <a:endParaRPr lang="ar-IQ" dirty="0"/>
          </a:p>
        </p:txBody>
      </p:sp>
    </p:spTree>
    <p:extLst>
      <p:ext uri="{BB962C8B-B14F-4D97-AF65-F5344CB8AC3E}">
        <p14:creationId xmlns:p14="http://schemas.microsoft.com/office/powerpoint/2010/main" val="4207341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a:t>مظاهر التطرف</a:t>
            </a:r>
            <a:br>
              <a:rPr lang="ar-IQ" b="1" dirty="0"/>
            </a:br>
            <a:endParaRPr lang="ar-IQ" dirty="0"/>
          </a:p>
        </p:txBody>
      </p:sp>
      <p:sp>
        <p:nvSpPr>
          <p:cNvPr id="3" name="Content Placeholder 2"/>
          <p:cNvSpPr>
            <a:spLocks noGrp="1"/>
          </p:cNvSpPr>
          <p:nvPr>
            <p:ph idx="1"/>
          </p:nvPr>
        </p:nvSpPr>
        <p:spPr>
          <a:xfrm>
            <a:off x="1081825" y="1455313"/>
            <a:ext cx="10422787" cy="4455909"/>
          </a:xfrm>
        </p:spPr>
        <p:txBody>
          <a:bodyPr/>
          <a:lstStyle/>
          <a:p>
            <a:pPr marL="0" indent="0">
              <a:buNone/>
            </a:pPr>
            <a:r>
              <a:rPr lang="ar-IQ" sz="2400" dirty="0"/>
              <a:t>هناك العديد من الصفات التي يتصف بها الشخص المتطرف ومنها:</a:t>
            </a:r>
          </a:p>
          <a:p>
            <a:r>
              <a:rPr lang="ar-IQ" sz="2400" dirty="0"/>
              <a:t>التعصب للرأي والجماعة حيث يعتقد المتطرف بأن فكره أو عرقه أو مذهبه هو الأفضل والسليم.</a:t>
            </a:r>
          </a:p>
          <a:p>
            <a:r>
              <a:rPr lang="ar-IQ" sz="2400" dirty="0"/>
              <a:t>التشدد والغلو في الرأي وعدم قبول الحوار مع الآخرين، وأحياناً عدم الاعتراف بوجودهم.</a:t>
            </a:r>
          </a:p>
          <a:p>
            <a:r>
              <a:rPr lang="ar-IQ" sz="2400" dirty="0"/>
              <a:t>العزلة والانطواء، وعدم الانخراط بالمجتمع والتعامل مع الآخرين.</a:t>
            </a:r>
          </a:p>
          <a:p>
            <a:r>
              <a:rPr lang="ar-IQ" sz="2400" dirty="0"/>
              <a:t>إستخدام العنف والخشونة، فالمتطرف يعطي نفسه الحق في الولاية على الآخرين وبالتالي معاقبتهم ومحاسبتهم عند مخالفتهم لمعتقداته.</a:t>
            </a:r>
          </a:p>
          <a:p>
            <a:r>
              <a:rPr lang="ar-IQ" sz="2400" dirty="0"/>
              <a:t>التقليد الأعمى للشخص أو الجماعة التي ينتمي إليها، وبالتالي لا يتفكر أو يجتهد في معرفة الصواب من الخطأ.</a:t>
            </a:r>
          </a:p>
          <a:p>
            <a:endParaRPr lang="ar-IQ" dirty="0"/>
          </a:p>
        </p:txBody>
      </p:sp>
    </p:spTree>
    <p:extLst>
      <p:ext uri="{BB962C8B-B14F-4D97-AF65-F5344CB8AC3E}">
        <p14:creationId xmlns:p14="http://schemas.microsoft.com/office/powerpoint/2010/main" val="412280583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56</TotalTime>
  <Words>210</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Century Gothic</vt:lpstr>
      <vt:lpstr>lfont</vt:lpstr>
      <vt:lpstr>Tahoma</vt:lpstr>
      <vt:lpstr>wezifont</vt:lpstr>
      <vt:lpstr>Wingdings 3</vt:lpstr>
      <vt:lpstr>Wisp</vt:lpstr>
      <vt:lpstr>التطرف انواعه، أسبابه ، طرق المعالجة </vt:lpstr>
      <vt:lpstr>التطرف، والذي يعني الغلو والتشدد لفكر أو عرق أو مذهب معين، والبعد عن الوسطية والاعتدال، والخروج عن المألوف والأعراف والعادات والتقاليد والقيم التي تحكم المجتمع،ويعبر عن سلوك الفرد وردود أفعاله تجاه مجموعة من المواقف الإجتماعية، وهذا مبني بشكل مباشر على معتقدات الجماعة التي ينتمي إليها حيث تجده في أغلب الأحيان يعمد إلى أن ينسب الفضل والخير كله لهذه الجماعة، وبالمقابل فهو يعمد إلى إلصاق الكفر والشر والفساد وكل ما هو سيّء بكل الجماعات الأخرى والأشخاص المخالفين لمعتقداته – حتى ولو كان على علم بصلاحهم -، وهنا تكمن بؤرة الشر والمنطلق الأول للشقاقات والمنازعات بين مختلف الأطياف.</vt:lpstr>
      <vt:lpstr>أنواع التطرف </vt:lpstr>
      <vt:lpstr>أسباب التطرف </vt:lpstr>
      <vt:lpstr>مظاهر التطرف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التطرف انواعه، أسبابه ، طرق المعالجة</dc:title>
  <dc:creator>hp</dc:creator>
  <cp:lastModifiedBy>hp</cp:lastModifiedBy>
  <cp:revision>6</cp:revision>
  <dcterms:created xsi:type="dcterms:W3CDTF">2018-04-02T16:41:50Z</dcterms:created>
  <dcterms:modified xsi:type="dcterms:W3CDTF">2018-04-02T17:38:21Z</dcterms:modified>
</cp:coreProperties>
</file>